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83583"/>
    <a:srgbClr val="E1002B"/>
    <a:srgbClr val="FFC33E"/>
    <a:srgbClr val="E0002B"/>
    <a:srgbClr val="DA0000"/>
    <a:srgbClr val="FFC32E"/>
    <a:srgbClr val="FFD365"/>
    <a:srgbClr val="E1D473"/>
    <a:srgbClr val="334286"/>
    <a:srgbClr val="0062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348" autoAdjust="0"/>
    <p:restoredTop sz="96395" autoAdjust="0"/>
  </p:normalViewPr>
  <p:slideViewPr>
    <p:cSldViewPr snapToGrid="0" snapToObjects="1">
      <p:cViewPr>
        <p:scale>
          <a:sx n="100" d="100"/>
          <a:sy n="100" d="100"/>
        </p:scale>
        <p:origin x="-810" y="-360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6" d="100"/>
          <a:sy n="46" d="100"/>
        </p:scale>
        <p:origin x="-2788" y="-76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4669072615923063E-2"/>
          <c:y val="2.9928466252512179E-2"/>
          <c:w val="0.97005314960629685"/>
          <c:h val="0.655316295208861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1.4664650700077426E-2"/>
                  <c:y val="4.5719917346362529E-3"/>
                </c:manualLayout>
              </c:layout>
              <c:tx>
                <c:rich>
                  <a:bodyPr/>
                  <a:lstStyle/>
                  <a:p>
                    <a:r>
                      <a:rPr lang="en-US" sz="115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</a:t>
                    </a:r>
                    <a:r>
                      <a:rPr lang="en-US" sz="1150" baseline="0" dirty="0"/>
                      <a:t>580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6.0727646308799278E-3"/>
                  <c:y val="1.0299057173475458E-2"/>
                </c:manualLayout>
              </c:layout>
              <c:showVal val="1"/>
            </c:dLbl>
            <c:dLbl>
              <c:idx val="2"/>
              <c:layout>
                <c:manualLayout>
                  <c:x val="-8.7212311741307839E-3"/>
                  <c:y val="9.906904877866763E-3"/>
                </c:manualLayout>
              </c:layout>
              <c:showVal val="1"/>
            </c:dLbl>
            <c:dLbl>
              <c:idx val="3"/>
              <c:layout>
                <c:manualLayout>
                  <c:x val="2.1646775971648408E-3"/>
                  <c:y val="-2.4247001724591946E-3"/>
                </c:manualLayout>
              </c:layout>
              <c:showVal val="1"/>
            </c:dLbl>
            <c:dLbl>
              <c:idx val="4"/>
              <c:layout>
                <c:manualLayout>
                  <c:x val="-9.6052487813228545E-4"/>
                  <c:y val="6.109436632382211E-3"/>
                </c:manualLayout>
              </c:layout>
              <c:showVal val="1"/>
            </c:dLbl>
            <c:dLbl>
              <c:idx val="5"/>
              <c:layout>
                <c:manualLayout>
                  <c:x val="-7.2030400164108206E-3"/>
                  <c:y val="7.7822213361167557E-3"/>
                </c:manualLayout>
              </c:layout>
              <c:showVal val="1"/>
            </c:dLbl>
            <c:dLbl>
              <c:idx val="6"/>
              <c:layout>
                <c:manualLayout>
                  <c:x val="-7.0736949114775108E-3"/>
                  <c:y val="7.6901575834340055E-3"/>
                </c:manualLayout>
              </c:layout>
              <c:showVal val="1"/>
            </c:dLbl>
            <c:dLbl>
              <c:idx val="7"/>
              <c:layout>
                <c:manualLayout>
                  <c:x val="-4.4252283682266417E-3"/>
                  <c:y val="6.9273874848432664E-3"/>
                </c:manualLayout>
              </c:layout>
              <c:showVal val="1"/>
            </c:dLbl>
            <c:dLbl>
              <c:idx val="8"/>
              <c:layout>
                <c:manualLayout>
                  <c:x val="-9.1091469463198734E-3"/>
                  <c:y val="1.4894390561412979E-2"/>
                </c:manualLayout>
              </c:layout>
              <c:showVal val="1"/>
            </c:dLbl>
            <c:dLbl>
              <c:idx val="9"/>
              <c:layout>
                <c:manualLayout>
                  <c:x val="-4.1666577009708541E-3"/>
                  <c:y val="7.1010277520416288E-3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7.2741005173775717E-3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150" b="1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1580</c:v>
                </c:pt>
                <c:pt idx="1">
                  <c:v>3649</c:v>
                </c:pt>
                <c:pt idx="2">
                  <c:v>5033</c:v>
                </c:pt>
                <c:pt idx="3" formatCode="0">
                  <c:v>5441</c:v>
                </c:pt>
                <c:pt idx="4" formatCode="0">
                  <c:v>3985</c:v>
                </c:pt>
                <c:pt idx="5" formatCode="0">
                  <c:v>5469</c:v>
                </c:pt>
                <c:pt idx="6">
                  <c:v>3467</c:v>
                </c:pt>
                <c:pt idx="7">
                  <c:v>2512</c:v>
                </c:pt>
                <c:pt idx="8">
                  <c:v>2753</c:v>
                </c:pt>
                <c:pt idx="9">
                  <c:v>9572</c:v>
                </c:pt>
                <c:pt idx="10">
                  <c:v>4742</c:v>
                </c:pt>
                <c:pt idx="11">
                  <c:v>11849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1.0009302805975887E-3"/>
                  <c:y val="7.4822047054075528E-3"/>
                </c:manualLayout>
              </c:layout>
              <c:showVal val="1"/>
            </c:dLbl>
            <c:dLbl>
              <c:idx val="1"/>
              <c:layout>
                <c:manualLayout>
                  <c:x val="1.3888716258176408E-3"/>
                  <c:y val="5.3189643667422926E-3"/>
                </c:manualLayout>
              </c:layout>
              <c:showVal val="1"/>
            </c:dLbl>
            <c:dLbl>
              <c:idx val="2"/>
              <c:layout>
                <c:manualLayout>
                  <c:x val="3.0363823154399292E-3"/>
                  <c:y val="9.6988006898367507E-3"/>
                </c:manualLayout>
              </c:layout>
              <c:showVal val="1"/>
            </c:dLbl>
            <c:dLbl>
              <c:idx val="3"/>
              <c:layout>
                <c:manualLayout>
                  <c:x val="9.1091469463198856E-3"/>
                  <c:y val="4.8494003449183875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1.9859187415217333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7.3306984726408562E-3"/>
                </c:manualLayout>
              </c:layout>
              <c:showVal val="1"/>
            </c:dLbl>
            <c:dLbl>
              <c:idx val="7"/>
              <c:layout>
                <c:manualLayout>
                  <c:x val="-6.8485961752580808E-3"/>
                  <c:y val="3.3852486894109094E-3"/>
                </c:manualLayout>
              </c:layout>
              <c:showVal val="1"/>
            </c:dLbl>
            <c:dLbl>
              <c:idx val="8"/>
              <c:layout>
                <c:manualLayout>
                  <c:x val="-3.7232741573501164E-3"/>
                  <c:y val="4.6755094780708464E-3"/>
                </c:manualLayout>
              </c:layout>
              <c:showVal val="1"/>
            </c:dLbl>
            <c:dLbl>
              <c:idx val="10"/>
              <c:layout>
                <c:manualLayout>
                  <c:x val="9.8512674744401073E-3"/>
                  <c:y val="1.4871130292688457E-2"/>
                </c:manualLayout>
              </c:layout>
              <c:showVal val="1"/>
            </c:dLbl>
            <c:dLbl>
              <c:idx val="11"/>
              <c:layout>
                <c:manualLayout>
                  <c:x val="1.1692853594885153E-2"/>
                  <c:y val="4.8268740993067564E-17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15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4755</c:v>
                </c:pt>
                <c:pt idx="1">
                  <c:v>7161</c:v>
                </c:pt>
                <c:pt idx="2">
                  <c:v>4613</c:v>
                </c:pt>
                <c:pt idx="3" formatCode="0">
                  <c:v>3767</c:v>
                </c:pt>
                <c:pt idx="4" formatCode="0">
                  <c:v>4223</c:v>
                </c:pt>
                <c:pt idx="5" formatCode="0">
                  <c:v>7725</c:v>
                </c:pt>
                <c:pt idx="6">
                  <c:v>5821</c:v>
                </c:pt>
                <c:pt idx="7">
                  <c:v>5256</c:v>
                </c:pt>
                <c:pt idx="8">
                  <c:v>5671</c:v>
                </c:pt>
                <c:pt idx="9">
                  <c:v>14352</c:v>
                </c:pt>
                <c:pt idx="10">
                  <c:v>2797</c:v>
                </c:pt>
              </c:numCache>
            </c:numRef>
          </c:val>
        </c:ser>
        <c:dLbls>
          <c:showVal val="1"/>
        </c:dLbls>
        <c:gapWidth val="75"/>
        <c:axId val="62450304"/>
        <c:axId val="62333312"/>
      </c:barChart>
      <c:catAx>
        <c:axId val="62450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2333312"/>
        <c:crosses val="autoZero"/>
        <c:auto val="1"/>
        <c:lblAlgn val="ctr"/>
        <c:lblOffset val="100"/>
      </c:catAx>
      <c:valAx>
        <c:axId val="62333312"/>
        <c:scaling>
          <c:orientation val="minMax"/>
          <c:max val="35000"/>
          <c:min val="0"/>
        </c:scaling>
        <c:delete val="1"/>
        <c:axPos val="l"/>
        <c:numFmt formatCode="General" sourceLinked="1"/>
        <c:majorTickMark val="none"/>
        <c:tickLblPos val="none"/>
        <c:crossAx val="62450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06455922607158"/>
          <c:y val="0.92763917313758804"/>
          <c:w val="0.29152354427583382"/>
          <c:h val="5.6563601866809296E-2"/>
        </c:manualLayout>
      </c:layout>
    </c:legend>
    <c:plotVisOnly val="1"/>
  </c:chart>
  <c:txPr>
    <a:bodyPr/>
    <a:lstStyle/>
    <a:p>
      <a:pPr>
        <a:defRPr sz="14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06.12.2022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94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79406" y="177812"/>
            <a:ext cx="1380067" cy="147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283583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9397" y="172474"/>
            <a:ext cx="1380067" cy="147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283583"/>
                </a:solidFill>
              </a:rPr>
              <a:t>КАМЧАТСТАТ</a:t>
            </a:r>
            <a:endParaRPr lang="ru-RU" sz="1400" b="1" dirty="0">
              <a:solidFill>
                <a:srgbClr val="283583"/>
              </a:solidFill>
            </a:endParaRPr>
          </a:p>
        </p:txBody>
      </p:sp>
      <p:sp>
        <p:nvSpPr>
          <p:cNvPr id="112" name="Текст 2">
            <a:extLst>
              <a:ext uri="{FF2B5EF4-FFF2-40B4-BE49-F238E27FC236}">
                <a16:creationId xmlns="" xmlns:a16="http://schemas.microsoft.com/office/drawing/2014/main" id="{7BEE1526-8792-BF47-90C8-D0A257E973ED}"/>
              </a:ext>
            </a:extLst>
          </p:cNvPr>
          <p:cNvSpPr txBox="1">
            <a:spLocks/>
          </p:cNvSpPr>
          <p:nvPr/>
        </p:nvSpPr>
        <p:spPr>
          <a:xfrm>
            <a:off x="3323771" y="634704"/>
            <a:ext cx="5342845" cy="498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600" b="1" dirty="0" smtClean="0">
                <a:solidFill>
                  <a:srgbClr val="283583"/>
                </a:solidFill>
                <a:latin typeface="Arial" pitchFamily="34" charset="0"/>
                <a:cs typeface="Arial" panose="020B0604020202020204" pitchFamily="34" charset="0"/>
              </a:rPr>
              <a:t>ЖИЛИЩНОЕ СТРОИТЕЛЬСТВО</a:t>
            </a:r>
          </a:p>
          <a:p>
            <a:pPr fontAlgn="base"/>
            <a:r>
              <a:rPr lang="ru-RU" sz="2600" b="1" dirty="0" smtClean="0">
                <a:solidFill>
                  <a:srgbClr val="283583"/>
                </a:solidFill>
                <a:latin typeface="Arial" pitchFamily="34" charset="0"/>
                <a:cs typeface="Arial" panose="020B0604020202020204" pitchFamily="34" charset="0"/>
              </a:rPr>
              <a:t>            </a:t>
            </a:r>
            <a:endParaRPr lang="ru-RU" sz="2600" b="1" dirty="0">
              <a:solidFill>
                <a:srgbClr val="283583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1919198" y="182957"/>
            <a:ext cx="9872752" cy="381755"/>
            <a:chOff x="1439586" y="4278651"/>
            <a:chExt cx="10403790" cy="381755"/>
          </a:xfrm>
        </p:grpSpPr>
        <p:sp>
          <p:nvSpPr>
            <p:cNvPr id="11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6" name="Группа 115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11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cxnSp>
        <p:nvCxnSpPr>
          <p:cNvPr id="155" name="Прямая соединительная линия 154">
            <a:extLst>
              <a:ext uri="{FF2B5EF4-FFF2-40B4-BE49-F238E27FC236}">
                <a16:creationId xmlns="" xmlns:a16="http://schemas.microsoft.com/office/drawing/2014/main" id="{A68FD7A0-ECF7-4273-8C04-A116EFB25845}"/>
              </a:ext>
            </a:extLst>
          </p:cNvPr>
          <p:cNvCxnSpPr>
            <a:cxnSpLocks/>
          </p:cNvCxnSpPr>
          <p:nvPr/>
        </p:nvCxnSpPr>
        <p:spPr>
          <a:xfrm>
            <a:off x="11431884" y="6195805"/>
            <a:ext cx="0" cy="66"/>
          </a:xfrm>
          <a:prstGeom prst="line">
            <a:avLst/>
          </a:prstGeom>
          <a:ln w="28575">
            <a:solidFill>
              <a:srgbClr val="FFC3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3">
            <a:extLst>
              <a:ext uri="{FF2B5EF4-FFF2-40B4-BE49-F238E27FC236}">
                <a16:creationId xmlns="" xmlns:a16="http://schemas.microsoft.com/office/drawing/2014/main" id="{77EF7C43-0E48-4310-BF1D-0D4B0714CBAB}"/>
              </a:ext>
            </a:extLst>
          </p:cNvPr>
          <p:cNvSpPr txBox="1">
            <a:spLocks/>
          </p:cNvSpPr>
          <p:nvPr/>
        </p:nvSpPr>
        <p:spPr>
          <a:xfrm>
            <a:off x="238451" y="2177143"/>
            <a:ext cx="3361494" cy="63431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207657" y="958044"/>
          <a:ext cx="8365218" cy="511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8383444-B59D-4E7E-8A86-CDD459062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707235" y="564711"/>
            <a:ext cx="1597464" cy="161243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77373" y="2322088"/>
            <a:ext cx="255215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Введено жилых помещений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всего в  январе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ноябре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77373" y="3331304"/>
            <a:ext cx="13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66141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59473" y="3506736"/>
            <a:ext cx="1130652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кв. метров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9511" y="4806024"/>
            <a:ext cx="287990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процентах к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январю-ноябрю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2021г.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354" y="5489288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E1002B"/>
                </a:solidFill>
                <a:latin typeface="Arial Cyr" panose="020B0604020202020204" pitchFamily="34" charset="0"/>
              </a:rPr>
              <a:t>137,2%</a:t>
            </a:r>
            <a:endParaRPr lang="ru-RU" sz="3200" b="1" dirty="0">
              <a:solidFill>
                <a:srgbClr val="E1002B"/>
              </a:solidFill>
              <a:latin typeface="Arial Cyr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23771" y="958043"/>
            <a:ext cx="2064802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200" cap="all" dirty="0" smtClean="0">
                <a:solidFill>
                  <a:srgbClr val="283583"/>
                </a:solidFill>
                <a:latin typeface="Arial" pitchFamily="34" charset="0"/>
              </a:rPr>
              <a:t>квадратных метров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4323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5556</TotalTime>
  <Words>48</Words>
  <Application>Microsoft Office PowerPoint</Application>
  <PresentationFormat>Произвольный</PresentationFormat>
  <Paragraphs>30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P41_ShapovalovaYUE</cp:lastModifiedBy>
  <cp:revision>245</cp:revision>
  <cp:lastPrinted>2021-09-27T05:21:25Z</cp:lastPrinted>
  <dcterms:created xsi:type="dcterms:W3CDTF">2020-03-31T09:31:17Z</dcterms:created>
  <dcterms:modified xsi:type="dcterms:W3CDTF">2022-12-06T02:17:39Z</dcterms:modified>
</cp:coreProperties>
</file>